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handoutMasterIdLst>
    <p:handoutMasterId r:id="rId31"/>
  </p:handoutMasterIdLst>
  <p:sldIdLst>
    <p:sldId id="287" r:id="rId3"/>
    <p:sldId id="257" r:id="rId4"/>
    <p:sldId id="272" r:id="rId5"/>
    <p:sldId id="285" r:id="rId6"/>
    <p:sldId id="278" r:id="rId7"/>
    <p:sldId id="284" r:id="rId8"/>
    <p:sldId id="280" r:id="rId9"/>
    <p:sldId id="298" r:id="rId10"/>
    <p:sldId id="299" r:id="rId11"/>
    <p:sldId id="297" r:id="rId12"/>
    <p:sldId id="300" r:id="rId13"/>
    <p:sldId id="301" r:id="rId14"/>
    <p:sldId id="267" r:id="rId15"/>
    <p:sldId id="293" r:id="rId16"/>
    <p:sldId id="303" r:id="rId17"/>
    <p:sldId id="306" r:id="rId18"/>
    <p:sldId id="308" r:id="rId19"/>
    <p:sldId id="309" r:id="rId20"/>
    <p:sldId id="310" r:id="rId21"/>
    <p:sldId id="311" r:id="rId22"/>
    <p:sldId id="312" r:id="rId23"/>
    <p:sldId id="307" r:id="rId24"/>
    <p:sldId id="302" r:id="rId25"/>
    <p:sldId id="313" r:id="rId26"/>
    <p:sldId id="265" r:id="rId27"/>
    <p:sldId id="264" r:id="rId28"/>
    <p:sldId id="290" r:id="rId29"/>
  </p:sldIdLst>
  <p:sldSz cx="12192000" cy="6858000"/>
  <p:notesSz cx="9947275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89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经济与管理科学学科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中国知网
经济与管理科学学科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非农村居民幸福指数的相关研究</c:v>
                </c:pt>
                <c:pt idx="1">
                  <c:v>农村居民幸福指数的相关研究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11392</c:v>
                </c:pt>
                <c:pt idx="1">
                  <c:v>697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one"/>
        <c:axId val="377936128"/>
        <c:axId val="379092992"/>
        <c:axId val="0"/>
      </c:bar3DChart>
      <c:catAx>
        <c:axId val="377936128"/>
        <c:scaling>
          <c:orientation val="minMax"/>
        </c:scaling>
        <c:delete val="0"/>
        <c:axPos val="l"/>
        <c:majorTickMark val="out"/>
        <c:minorTickMark val="none"/>
        <c:tickLblPos val="nextTo"/>
        <c:crossAx val="379092992"/>
        <c:crosses val="autoZero"/>
        <c:auto val="1"/>
        <c:lblAlgn val="ctr"/>
        <c:lblOffset val="100"/>
        <c:noMultiLvlLbl val="0"/>
      </c:catAx>
      <c:valAx>
        <c:axId val="37909299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3779361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1"/>
    <c:view3D>
      <c:rotX val="5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4141210463321527E-2"/>
          <c:y val="1.7832552207126179E-2"/>
          <c:w val="0.89722052602286517"/>
          <c:h val="0.8456248070879761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extLst xmlns:c16r2="http://schemas.microsoft.com/office/drawing/2015/06/chart">
              <c:ext xmlns:c16="http://schemas.microsoft.com/office/drawing/2014/chart" uri="{C3380CC4-5D6E-409C-BE32-E72D297353CC}">
                <c16:uniqueId val="{00000002-6729-45BE-A226-6D75F62BAF93}"/>
              </c:ext>
            </c:extLst>
          </c:dPt>
          <c:dPt>
            <c:idx val="1"/>
            <c:bubble3D val="0"/>
            <c:explosion val="10"/>
            <c:extLst xmlns:c16r2="http://schemas.microsoft.com/office/drawing/2015/06/chart">
              <c:ext xmlns:c16="http://schemas.microsoft.com/office/drawing/2014/chart" uri="{C3380CC4-5D6E-409C-BE32-E72D297353CC}">
                <c16:uniqueId val="{00000006-6729-45BE-A226-6D75F62BAF93}"/>
              </c:ext>
            </c:extLst>
          </c:dPt>
          <c:dPt>
            <c:idx val="2"/>
            <c:bubble3D val="0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7-6729-45BE-A226-6D75F62BAF93}"/>
              </c:ext>
            </c:extLst>
          </c:dPt>
          <c:dLbls>
            <c:dLbl>
              <c:idx val="0"/>
              <c:layout>
                <c:manualLayout>
                  <c:x val="-1.8913612714424398E-2"/>
                  <c:y val="6.28804396202035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1277619774590397"/>
                  <c:y val="0.1281512358449317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10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85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国际性</c:v>
                </c:pt>
                <c:pt idx="1">
                  <c:v>全国性</c:v>
                </c:pt>
                <c:pt idx="2">
                  <c:v>区域性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729-45BE-A226-6D75F62BAF9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影响因素</c:v>
                </c:pt>
                <c:pt idx="1">
                  <c:v>地区间差异原因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4487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05265-2DC7-4726-AB12-37360E53BD20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4487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0E44-606B-47BE-A21A-440BA325F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592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4487" y="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4A315-1654-45A3-99AA-58B36938CA1C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687638" y="514350"/>
            <a:ext cx="4573587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728" y="3257550"/>
            <a:ext cx="795782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4487" y="6513910"/>
            <a:ext cx="4310486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7E587-81F2-455A-9409-4FB20A3441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894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6%B9%E5%B7%A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国民幸福指数</a:t>
            </a:r>
            <a:r>
              <a:rPr lang="en-US" altLang="zh-CN" dirty="0" smtClean="0"/>
              <a:t>GNH</a:t>
            </a:r>
            <a:r>
              <a:rPr lang="zh-CN" altLang="en-US" dirty="0" smtClean="0"/>
              <a:t>是在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年代被提出的，直到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年达到热议阶段。部分学者认为推动国家发展光看</a:t>
            </a:r>
            <a:r>
              <a:rPr lang="en-US" altLang="zh-CN" dirty="0" smtClean="0"/>
              <a:t>GDP</a:t>
            </a:r>
            <a:r>
              <a:rPr lang="zh-CN" altLang="en-US" dirty="0" smtClean="0"/>
              <a:t>是不够的，更具表现力的幸福指数会是更好的指标。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33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先是数据清洗。由于是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平台对所需数据调整后导入，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不存在错误数据、多余数据与重复数据，故只简化表格与缺失值处理。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先将空行，无关行，和缺失值大于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的行删去。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之后利用较为精确的拉格朗日插值对空缺值数据补上并将文件导出。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之后进行标准化处理，</a:t>
            </a:r>
            <a:r>
              <a:rPr lang="en-US" altLang="zh-CN" dirty="0" err="1" smtClean="0"/>
              <a:t>KMOtest</a:t>
            </a:r>
            <a:r>
              <a:rPr lang="zh-CN" altLang="en-US" dirty="0" smtClean="0"/>
              <a:t>以及 </a:t>
            </a:r>
            <a:r>
              <a:rPr lang="en-US" altLang="zh-CN" dirty="0" smtClean="0"/>
              <a:t>Bartlett test</a:t>
            </a:r>
            <a:r>
              <a:rPr lang="zh-CN" altLang="en-US" dirty="0" smtClean="0"/>
              <a:t>以确定该数据集适不适合因子分析。</a:t>
            </a:r>
            <a:r>
              <a:rPr lang="en-US" altLang="zh-CN" dirty="0" smtClean="0"/>
              <a:t>KMO</a:t>
            </a:r>
            <a:r>
              <a:rPr lang="zh-CN" altLang="en-US" dirty="0" smtClean="0"/>
              <a:t>值为</a:t>
            </a:r>
            <a:r>
              <a:rPr lang="en-US" altLang="zh-CN" dirty="0" smtClean="0"/>
              <a:t>0.74</a:t>
            </a:r>
            <a:r>
              <a:rPr lang="zh-CN" altLang="en-US" dirty="0" smtClean="0"/>
              <a:t>表现为适合分析。这里有一个小插曲。求完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’</a:t>
            </a:r>
            <a:r>
              <a:rPr lang="en-US" altLang="zh-CN" dirty="0" smtClean="0"/>
              <a:t>relativity</a:t>
            </a:r>
            <a:r>
              <a:rPr lang="zh-CN" altLang="en-US" dirty="0" smtClean="0"/>
              <a:t>后，这个</a:t>
            </a:r>
            <a:r>
              <a:rPr lang="en-US" altLang="zh-CN" dirty="0" err="1" smtClean="0"/>
              <a:t>datasetcorr</a:t>
            </a:r>
            <a:r>
              <a:rPr lang="zh-CN" altLang="en-US" dirty="0" smtClean="0"/>
              <a:t>的第</a:t>
            </a:r>
            <a:r>
              <a:rPr lang="en-US" altLang="zh-CN" dirty="0" err="1" smtClean="0"/>
              <a:t>ij</a:t>
            </a:r>
            <a:r>
              <a:rPr lang="zh-CN" altLang="en-US" baseline="0" dirty="0" smtClean="0"/>
              <a:t>元素是之前表格第</a:t>
            </a:r>
            <a:r>
              <a:rPr lang="en-US" altLang="zh-CN" baseline="0" dirty="0" err="1" smtClean="0"/>
              <a:t>i</a:t>
            </a:r>
            <a:r>
              <a:rPr lang="zh-CN" altLang="en-US" baseline="0" dirty="0" smtClean="0"/>
              <a:t>行与第</a:t>
            </a:r>
            <a:r>
              <a:rPr lang="en-US" altLang="zh-CN" baseline="0" dirty="0" smtClean="0"/>
              <a:t>j</a:t>
            </a:r>
            <a:r>
              <a:rPr lang="zh-CN" altLang="en-US" baseline="0" dirty="0" smtClean="0"/>
              <a:t>行的相关系数，也就是说</a:t>
            </a:r>
            <a:r>
              <a:rPr lang="en-US" altLang="zh-CN" baseline="0" dirty="0" err="1" smtClean="0"/>
              <a:t>datasetcorr</a:t>
            </a:r>
            <a:r>
              <a:rPr lang="zh-CN" altLang="en-US" baseline="0" dirty="0" smtClean="0"/>
              <a:t>是对称阵，但是调试时发现用</a:t>
            </a:r>
            <a:r>
              <a:rPr lang="en-US" altLang="zh-CN" baseline="0" dirty="0" err="1" smtClean="0"/>
              <a:t>numpy</a:t>
            </a:r>
            <a:r>
              <a:rPr lang="zh-CN" altLang="en-US" baseline="0" dirty="0" smtClean="0"/>
              <a:t>求逆后逆矩阵不是对称阵。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使用这组数据进行测试后发现同一个矩阵用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求逆的结果都不同，甚至正负号 数量级别都不同，但是三个软件对接近整数的数据处理结果都一样，事后发现是精度问题。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而</a:t>
            </a:r>
            <a:r>
              <a:rPr lang="en-US" altLang="zh-CN" dirty="0" err="1" smtClean="0"/>
              <a:t>Bartletttest</a:t>
            </a:r>
            <a:r>
              <a:rPr lang="zh-CN" altLang="en-US" dirty="0" smtClean="0"/>
              <a:t>结果表示显著性水平小于</a:t>
            </a:r>
            <a:r>
              <a:rPr lang="en-US" altLang="zh-CN" dirty="0" smtClean="0"/>
              <a:t>0.05</a:t>
            </a:r>
            <a:r>
              <a:rPr lang="zh-CN" altLang="en-US" dirty="0" smtClean="0"/>
              <a:t>，通过了球体检验，故适合作因子分析。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这之后所有的分析我用</a:t>
            </a:r>
            <a:r>
              <a:rPr lang="en-US" altLang="zh-CN" dirty="0" err="1" smtClean="0"/>
              <a:t>factoranalyzer</a:t>
            </a:r>
            <a:r>
              <a:rPr lang="zh-CN" altLang="en-US" dirty="0" smtClean="0"/>
              <a:t>库和不用库只从数学原理上都实现了一遍。这里两种方式都表现出到第五个因子时累计率高于</a:t>
            </a:r>
            <a:r>
              <a:rPr lang="en-US" altLang="zh-CN" dirty="0" smtClean="0"/>
              <a:t>85%</a:t>
            </a:r>
            <a:r>
              <a:rPr lang="zh-CN" altLang="en-US" dirty="0" smtClean="0"/>
              <a:t>，故取四个因子。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命名前需先求出成分矩阵便于归类。从图中可以看出</a:t>
            </a:r>
            <a:r>
              <a:rPr lang="zh-CN" altLang="en-US" baseline="0" dirty="0" smtClean="0"/>
              <a:t>，比如这两元素在这个因子下因子载荷最大，故归于该因子。我将这四个因子根据分类情况命名为社会服务因子，生活水平因子，经济实力因子和农村建设因子。可以看到使用库和不使用库除在数据上有细微区别外，与共同因素的对应完全一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根据因子得分表，可以进一步计算各省市的因子得分，并推出方差贡献率以求得幸福指数评分模型（指）。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494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最后，求得因子得分排名。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16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而目前，学术界对农村居民幸福指数统计较少。在中国知网经济与管理科学学科下，</a:t>
            </a:r>
            <a:r>
              <a:rPr lang="en-US" altLang="zh-CN" dirty="0" smtClean="0"/>
              <a:t>……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099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此外，现有的农村幸福指数调查研究较为局限，多为区域性调查；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且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现有文献多关注于幸福感的影响因素，缺少对地区间幸福感差异的原因的探索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29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而这正是寻求创新的突破口。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5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因子分析法的基本思想是将观测变量进行分类，将相关性较高，即联系比较紧密的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分在同一类中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，而每个变量就是公共因子。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5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这是相关性矩阵，这是因子相关性表格。可以看到这些变量在第一因子下相关度最高，归为第一因子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568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这是因子分析法主要部分的简单数学解释，可以看到</a:t>
            </a:r>
            <a:r>
              <a:rPr lang="en-US" altLang="zh-CN" dirty="0" smtClean="0"/>
              <a:t>μ</a:t>
            </a:r>
            <a:r>
              <a:rPr lang="zh-CN" altLang="en-US" dirty="0" smtClean="0"/>
              <a:t>是期望，</a:t>
            </a:r>
            <a:r>
              <a:rPr lang="en-US" altLang="zh-CN" dirty="0" smtClean="0"/>
              <a:t>sigma</a:t>
            </a:r>
            <a:r>
              <a:rPr lang="zh-CN" altLang="en-US" dirty="0" smtClean="0"/>
              <a:t>是方差，为了让各变量处于平等地位（即消除量纲），我们将数据标准化，结果为</a:t>
            </a:r>
            <a:r>
              <a:rPr lang="en-US" altLang="zh-CN" dirty="0" smtClean="0"/>
              <a:t>z</a:t>
            </a:r>
            <a:r>
              <a:rPr lang="zh-CN" altLang="en-US" dirty="0" smtClean="0"/>
              <a:t>。这里的</a:t>
            </a:r>
            <a:r>
              <a:rPr lang="en-US" altLang="zh-CN" dirty="0" smtClean="0"/>
              <a:t>F</a:t>
            </a:r>
            <a:r>
              <a:rPr lang="zh-CN" altLang="en-US" dirty="0" smtClean="0"/>
              <a:t>就是（切换到上一页）的因子，就是我在该研究中归类的社会服务，生活水平等，</a:t>
            </a:r>
            <a:r>
              <a:rPr lang="en-US" altLang="zh-CN" dirty="0" smtClean="0"/>
              <a:t>F</a:t>
            </a:r>
            <a:r>
              <a:rPr lang="zh-CN" altLang="en-US" dirty="0" smtClean="0"/>
              <a:t>由成分得分系数与每个省市的相关系数相乘得到。</a:t>
            </a:r>
            <a:r>
              <a:rPr lang="en-US" altLang="zh-CN" dirty="0" smtClean="0"/>
              <a:t>l</a:t>
            </a:r>
            <a:r>
              <a:rPr lang="zh-CN" altLang="en-US" dirty="0" smtClean="0"/>
              <a:t>是因子载荷，即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原始变量与因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分析时抽取出共同因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的相关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性。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是因子载荷阵中某列的平方总和，也叫特征值（指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），该值越高说明该因子的重要程度越高。综合得分函数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以各因子的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方差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贡献率为权，将各因子线性组合得到。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644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这是我研究的数据集，来源于</a:t>
            </a:r>
            <a:r>
              <a:rPr lang="en-US" altLang="zh-CN" dirty="0" smtClean="0"/>
              <a:t>EPS</a:t>
            </a:r>
            <a:r>
              <a:rPr lang="zh-CN" altLang="en-US" dirty="0" smtClean="0"/>
              <a:t>平台，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年我国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个省市、自治区有关衡量幸福感的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个指标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4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至于为什么不用更方便的</a:t>
            </a:r>
            <a:r>
              <a:rPr lang="en-US" altLang="zh-CN" dirty="0" smtClean="0"/>
              <a:t>SPSS</a:t>
            </a:r>
            <a:r>
              <a:rPr lang="zh-CN" altLang="en-US" dirty="0" smtClean="0"/>
              <a:t>分析而用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分析，从公司层面来说，建模的目的是要卖钱的，也就是要嵌入到公司开发的产品上去，用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写比找</a:t>
            </a:r>
            <a:r>
              <a:rPr lang="en-US" altLang="zh-CN" dirty="0" smtClean="0"/>
              <a:t>SPSS</a:t>
            </a:r>
            <a:r>
              <a:rPr lang="zh-CN" altLang="en-US" dirty="0" smtClean="0"/>
              <a:t>的接口更容易接受。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67E587-81F2-455A-9409-4FB20A3441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2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455CB-ADBF-4791-84C9-52ED41BD6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9D5F9567-E6B6-4705-B3F3-A848FCC05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F6C95F8-180B-4579-A346-45FFB905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A7FDF03-9C25-4B26-8357-CEDD75F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F515CA1-AA47-4A03-A242-503E2841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2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E7D32D0-B8D4-49D0-88B9-C4DA7C8F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6807D67-4877-4286-ADB0-52C49581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467901-81DE-43F3-9D3F-CED7D3A8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874C42E-4D73-42B8-A257-AD60EC1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A1148D8-4861-42C9-A3F3-28FE56FE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9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8A28E50A-3DD6-49E3-A526-B17120053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B2EF0A3-E827-42E5-BAA4-492ADC58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C52B96B-6C4A-4429-9A26-8BCF32D4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D47CD2-93F8-448A-B6CE-FDB49184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29EED5-4EFB-4B26-B9EB-180E7677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8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9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3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72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5C4974B-1346-4E82-B5C0-C6BF2D20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3EAEB79-4FCC-4531-8CBB-87E76DED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D389342-C866-4E93-BB92-2CC5ED4E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993C212-1021-45E0-BF71-7B826CDB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348FADA-F06A-4C28-BCC1-32FCBB3B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57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D796E3-EEC8-40EB-9832-F4042C5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7F8B1CA-8C6A-4AA8-921E-D16DA8F3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BCC55B1-A47D-4130-A315-D97F3C6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802A19F-D862-4F01-AA4A-8F9AA972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74F81A0-B26A-405B-8147-B59D289E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4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D940105-F937-4A31-84CF-6135B35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2C51A5D-E18A-466C-BA39-D3DA250AA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96C3971B-F3F8-4137-8BE3-D4D791011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D393CBF-F2F1-470F-B8D1-A7FD9198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C04E907-7A18-4A93-BBB2-A58DF88E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3A30FB8-BABB-478C-BAFE-1B2D5821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7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464F5B-72B4-44D0-8877-67F6A570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1C6BE35-37F9-48B4-87AF-ABAFE2FB6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2786D1C-4277-496F-AC50-1B297AF34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0948028-9F01-4FC8-9A19-AD7F494B4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80762735-0467-4861-AFA0-FF9B9BC51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5A23994-296F-480C-854A-FDEFCC1E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36B33CE-F643-41DF-B6D2-691BAAC9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AA19287-1E49-4350-8D27-98B6C170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FA8DBC-295F-44D3-BFC4-50DB05B9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FF1E4C-CD39-4447-A635-DAC98904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88FBA4E-BB54-4DB4-845C-DA8C4261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A925EC1-2D60-4508-AC65-48D42190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86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8D3D61D-BF77-493A-9801-BEBDCFA2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BF9FDEE-94D3-4D3F-9277-C883D5DA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35C8511-3D6D-43E6-B2BB-17DB529F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58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63A3D3B-04A9-48C8-93FA-F29BAE00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13A818-413B-48D2-B22F-8440135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D232760-4E4B-4DE0-A40A-D8D2EEB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E6CEB78-00A9-4DF4-8702-3CC0694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707BA82-9C87-4906-B73A-67176129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B4A7D81-E441-4954-A33B-4BD2D4F4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7BC6534-D091-49F0-9575-D41F8BC9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A21DB4CD-4241-41DD-83AE-4D7765ED6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31978F7-9660-45FB-B79C-3B4321090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A5677EB-689E-4275-8858-F38B60D3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699AECB-3243-44E9-BC86-EC1EF619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463B7B9-0C81-410B-9767-EDE2DEE1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1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865CC6A-4191-4D74-ADBC-F9F6EA47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BAF5E-5560-46E5-BF3E-DBC1FAE7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D08D3BD-F4E2-4C8A-93BF-E0F02C93F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CA8A6-C4E7-4EDB-96AD-40BCF09FF95B}" type="datetimeFigureOut">
              <a:rPr lang="zh-CN" altLang="en-US" smtClean="0"/>
              <a:t>2019/1/7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5C0F53C-A357-4B99-B1F5-3B14A270A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E753918-9A94-45B3-9C83-131466579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2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0295" rtl="0" eaLnBrk="1" latinLnBrk="0" hangingPunct="1">
        <a:lnSpc>
          <a:spcPct val="90000"/>
        </a:lnSpc>
        <a:spcBef>
          <a:spcPct val="0"/>
        </a:spcBef>
        <a:buNone/>
        <a:defRPr sz="43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574" indent="-227574" algn="l" defTabSz="910295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8" kern="1200">
          <a:solidFill>
            <a:schemeClr val="tx1"/>
          </a:solidFill>
          <a:latin typeface="+mn-lt"/>
          <a:ea typeface="+mn-ea"/>
          <a:cs typeface="+mn-cs"/>
        </a:defRPr>
      </a:lvl1pPr>
      <a:lvl2pPr marL="68272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89" kern="1200">
          <a:solidFill>
            <a:schemeClr val="tx1"/>
          </a:solidFill>
          <a:latin typeface="+mn-lt"/>
          <a:ea typeface="+mn-ea"/>
          <a:cs typeface="+mn-cs"/>
        </a:defRPr>
      </a:lvl2pPr>
      <a:lvl3pPr marL="1137869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3pPr>
      <a:lvl4pPr marL="159301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2048165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50331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958460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41360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868756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14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295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443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059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573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0886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034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118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7254144" y="4103379"/>
            <a:ext cx="1214787" cy="1220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2299722">
            <a:off x="-2328944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622925" y="3865232"/>
            <a:ext cx="8408597" cy="781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48838" tIns="24419" rIns="48838" bIns="244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基于因子分析法的农村地区幸福指数研究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78238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8239" y="4893034"/>
            <a:ext cx="6736173" cy="726423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陈诺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8237" y="2368261"/>
            <a:ext cx="8717223" cy="168053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10600">
                <a:solidFill>
                  <a:srgbClr val="0F85F1"/>
                </a:solidFill>
                <a:latin typeface="Impact" panose="020B0806030902050204" pitchFamily="34" charset="0"/>
              </a:rPr>
              <a:t>你</a:t>
            </a:r>
            <a:r>
              <a:rPr lang="zh-CN" altLang="en-US" sz="10600" smtClean="0">
                <a:solidFill>
                  <a:srgbClr val="0F85F1"/>
                </a:solidFill>
                <a:latin typeface="Impact" panose="020B0806030902050204" pitchFamily="34" charset="0"/>
              </a:rPr>
              <a:t>幸福吗？</a:t>
            </a:r>
            <a:endParaRPr lang="zh-CN" altLang="en-US" sz="106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24655"/>
      </p:ext>
    </p:extLst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161010" y="106017"/>
            <a:ext cx="6763148" cy="5209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729" y="4390608"/>
            <a:ext cx="7467511" cy="119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000" y="5445225"/>
            <a:ext cx="7816970" cy="127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30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8"/>
          <a:stretch/>
        </p:blipFill>
        <p:spPr bwMode="auto">
          <a:xfrm>
            <a:off x="556591" y="768626"/>
            <a:ext cx="10866784" cy="5691808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941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940" y="397187"/>
            <a:ext cx="6944140" cy="558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140227" y="4359965"/>
            <a:ext cx="8017566" cy="808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935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18488" y="3247645"/>
            <a:ext cx="5105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数据流程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建模过程</a:t>
            </a:r>
            <a:endParaRPr lang="en-US" altLang="zh-CN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2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数据清洗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0486" y="1742662"/>
            <a:ext cx="4664766" cy="3770242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5" y="754526"/>
            <a:ext cx="8016875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6175513" y="4717774"/>
            <a:ext cx="1272209" cy="2650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568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缺失值处理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175513" y="4717774"/>
            <a:ext cx="1272209" cy="2650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61183" y="1156832"/>
            <a:ext cx="5062328" cy="243745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64" y="2505132"/>
            <a:ext cx="8123237" cy="395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07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11118366" cy="171130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标准化处理 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KMO</a:t>
            </a: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取样适切性量度检验验</a:t>
            </a:r>
            <a:endParaRPr lang="en-US" altLang="zh-CN" sz="3600" b="1" dirty="0" smtClean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43168">
              <a:lnSpc>
                <a:spcPct val="150000"/>
              </a:lnSpc>
            </a:pP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Bartlett</a:t>
            </a: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球形度检验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175513" y="4717774"/>
            <a:ext cx="1272209" cy="2650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468900" y="1137320"/>
            <a:ext cx="8651436" cy="538802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488" y="1137320"/>
            <a:ext cx="6119813" cy="211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00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5" y="2262874"/>
            <a:ext cx="11330609" cy="452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13"/>
          <p:cNvSpPr txBox="1"/>
          <p:nvPr/>
        </p:nvSpPr>
        <p:spPr>
          <a:xfrm>
            <a:off x="680935" y="281666"/>
            <a:ext cx="11118366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小插曲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8" y="1194583"/>
            <a:ext cx="5632450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659" y="292699"/>
            <a:ext cx="3330575" cy="189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" descr="C:\Users\mathskiller\Documents\Tencent Files\1012598167\Image\C2C\]QGXWJMGGI[C5OCXI0[}9SF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391" y="2697414"/>
            <a:ext cx="4072008" cy="396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246659" y="1032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np</a:t>
            </a:r>
            <a:r>
              <a:rPr lang="zh-CN" altLang="en-US" dirty="0"/>
              <a:t>的包固定</a:t>
            </a:r>
            <a:r>
              <a:rPr lang="en-US" altLang="zh-CN" dirty="0"/>
              <a:t>16</a:t>
            </a:r>
            <a:r>
              <a:rPr lang="zh-CN" altLang="en-US" dirty="0"/>
              <a:t>位精度，</a:t>
            </a:r>
            <a:r>
              <a:rPr lang="en-US" altLang="zh-CN" dirty="0"/>
              <a:t>excel</a:t>
            </a:r>
            <a:r>
              <a:rPr lang="zh-CN" altLang="en-US" dirty="0"/>
              <a:t>也是</a:t>
            </a:r>
            <a:r>
              <a:rPr lang="en-US" altLang="zh-CN" dirty="0"/>
              <a:t>16</a:t>
            </a:r>
            <a:r>
              <a:rPr lang="zh-CN" altLang="en-US" dirty="0"/>
              <a:t>位，旧版</a:t>
            </a:r>
            <a:r>
              <a:rPr lang="en-US" altLang="zh-CN" dirty="0"/>
              <a:t>csv</a:t>
            </a:r>
            <a:r>
              <a:rPr lang="zh-CN" altLang="en-US" dirty="0"/>
              <a:t>和</a:t>
            </a:r>
            <a:r>
              <a:rPr lang="en-US" altLang="zh-CN" dirty="0"/>
              <a:t>matlab9</a:t>
            </a:r>
            <a:r>
              <a:rPr lang="zh-CN" altLang="en-US" dirty="0"/>
              <a:t>位就是对</a:t>
            </a:r>
            <a:r>
              <a:rPr lang="zh-CN" altLang="en-US" dirty="0" smtClean="0"/>
              <a:t>的</a:t>
            </a:r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zh-CN" altLang="en-US" dirty="0"/>
              <a:t>的数据最为精准 将可逆矩阵导入后最终结果与</a:t>
            </a:r>
            <a:r>
              <a:rPr lang="en-US" altLang="zh-CN" dirty="0" err="1"/>
              <a:t>spss</a:t>
            </a:r>
            <a:r>
              <a:rPr lang="zh-CN" altLang="en-US" dirty="0"/>
              <a:t>算出的</a:t>
            </a:r>
            <a:r>
              <a:rPr lang="en-US" altLang="zh-CN" dirty="0" err="1"/>
              <a:t>kmo</a:t>
            </a:r>
            <a:r>
              <a:rPr lang="zh-CN" altLang="en-US" dirty="0"/>
              <a:t>值相同</a:t>
            </a:r>
          </a:p>
        </p:txBody>
      </p:sp>
    </p:spTree>
    <p:extLst>
      <p:ext uri="{BB962C8B-B14F-4D97-AF65-F5344CB8AC3E}">
        <p14:creationId xmlns:p14="http://schemas.microsoft.com/office/powerpoint/2010/main" val="6488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11118366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en-US" altLang="zh-CN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Bartlett</a:t>
            </a: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球形度检验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954157" y="1510747"/>
            <a:ext cx="11092070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18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11118366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确定因子个数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50574" y="1944379"/>
            <a:ext cx="4956314" cy="3154018"/>
          </a:xfrm>
          <a:prstGeom prst="rect">
            <a:avLst/>
          </a:prstGeom>
        </p:spPr>
      </p:pic>
      <p:sp>
        <p:nvSpPr>
          <p:cNvPr id="5" name="TextBox 13"/>
          <p:cNvSpPr txBox="1"/>
          <p:nvPr/>
        </p:nvSpPr>
        <p:spPr>
          <a:xfrm>
            <a:off x="833334" y="1064067"/>
            <a:ext cx="3910943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使用自带库                                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802652" y="1064067"/>
            <a:ext cx="4639915" cy="5696022"/>
          </a:xfrm>
          <a:prstGeom prst="rect">
            <a:avLst/>
          </a:prstGeom>
        </p:spPr>
      </p:pic>
      <p:sp>
        <p:nvSpPr>
          <p:cNvPr id="8" name="TextBox 13"/>
          <p:cNvSpPr txBox="1"/>
          <p:nvPr/>
        </p:nvSpPr>
        <p:spPr>
          <a:xfrm>
            <a:off x="6525142" y="281666"/>
            <a:ext cx="3910943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不使用自带库                                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4" y="5446645"/>
            <a:ext cx="5352078" cy="972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7818782" y="4823791"/>
            <a:ext cx="4187688" cy="12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4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89460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研究概况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7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11118366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命名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2329175" y="173873"/>
            <a:ext cx="3910943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使用自带库                                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6816690" y="173873"/>
            <a:ext cx="3910943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不使用自带库                                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957843" y="1142766"/>
            <a:ext cx="3197252" cy="147596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5" y="1678402"/>
            <a:ext cx="5303837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440" y="3164302"/>
            <a:ext cx="5319713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3"/>
          <p:cNvPicPr/>
          <p:nvPr/>
        </p:nvPicPr>
        <p:blipFill>
          <a:blip r:embed="rId6"/>
          <a:stretch>
            <a:fillRect/>
          </a:stretch>
        </p:blipFill>
        <p:spPr>
          <a:xfrm>
            <a:off x="7638036" y="1216564"/>
            <a:ext cx="3398520" cy="17754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08469" y="494147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x10</a:t>
            </a:r>
            <a:r>
              <a:rPr lang="zh-CN" altLang="zh-CN" dirty="0"/>
              <a:t>、</a:t>
            </a:r>
            <a:r>
              <a:rPr lang="en-US" altLang="zh-CN" dirty="0"/>
              <a:t>x11</a:t>
            </a:r>
            <a:r>
              <a:rPr lang="zh-CN" altLang="zh-CN" dirty="0"/>
              <a:t>、</a:t>
            </a:r>
            <a:r>
              <a:rPr lang="en-US" altLang="zh-CN" dirty="0"/>
              <a:t>x13</a:t>
            </a:r>
            <a:r>
              <a:rPr lang="zh-CN" altLang="zh-CN" dirty="0"/>
              <a:t>、</a:t>
            </a:r>
            <a:r>
              <a:rPr lang="en-US" altLang="zh-CN" dirty="0"/>
              <a:t>x14</a:t>
            </a:r>
            <a:r>
              <a:rPr lang="zh-CN" altLang="zh-CN" dirty="0"/>
              <a:t>与第一因子的相关系数较大，故将第一因子命名为社会服务因子；</a:t>
            </a:r>
            <a:r>
              <a:rPr lang="en-US" altLang="zh-CN" dirty="0"/>
              <a:t>x1</a:t>
            </a:r>
            <a:r>
              <a:rPr lang="zh-CN" altLang="zh-CN" dirty="0"/>
              <a:t>、</a:t>
            </a:r>
            <a:r>
              <a:rPr lang="en-US" altLang="zh-CN" dirty="0"/>
              <a:t>x2</a:t>
            </a:r>
            <a:r>
              <a:rPr lang="zh-CN" altLang="zh-CN" dirty="0"/>
              <a:t>、</a:t>
            </a:r>
            <a:r>
              <a:rPr lang="en-US" altLang="zh-CN" dirty="0"/>
              <a:t>x5</a:t>
            </a:r>
            <a:r>
              <a:rPr lang="zh-CN" altLang="zh-CN" dirty="0"/>
              <a:t>、</a:t>
            </a:r>
            <a:r>
              <a:rPr lang="en-US" altLang="zh-CN" dirty="0"/>
              <a:t>x6</a:t>
            </a:r>
            <a:r>
              <a:rPr lang="zh-CN" altLang="zh-CN" dirty="0"/>
              <a:t>、</a:t>
            </a:r>
            <a:r>
              <a:rPr lang="en-US" altLang="zh-CN" dirty="0"/>
              <a:t>x12</a:t>
            </a:r>
            <a:r>
              <a:rPr lang="zh-CN" altLang="zh-CN" dirty="0"/>
              <a:t>与第二因子的相关系数较大，故将第二因子命名为生活水平因子；</a:t>
            </a:r>
            <a:r>
              <a:rPr lang="en-US" altLang="zh-CN" dirty="0"/>
              <a:t>x7</a:t>
            </a:r>
            <a:r>
              <a:rPr lang="zh-CN" altLang="zh-CN" dirty="0"/>
              <a:t>、</a:t>
            </a:r>
            <a:r>
              <a:rPr lang="en-US" altLang="zh-CN" dirty="0"/>
              <a:t>x8</a:t>
            </a:r>
            <a:r>
              <a:rPr lang="zh-CN" altLang="zh-CN" dirty="0"/>
              <a:t>、</a:t>
            </a:r>
            <a:r>
              <a:rPr lang="en-US" altLang="zh-CN" dirty="0"/>
              <a:t>x9</a:t>
            </a:r>
            <a:r>
              <a:rPr lang="zh-CN" altLang="zh-CN" dirty="0"/>
              <a:t>与第三因子的相关系数较大，故将第三因子命名为经济实力因子；</a:t>
            </a:r>
            <a:r>
              <a:rPr lang="en-US" altLang="zh-CN" dirty="0"/>
              <a:t>x3</a:t>
            </a:r>
            <a:r>
              <a:rPr lang="zh-CN" altLang="zh-CN" dirty="0"/>
              <a:t>、</a:t>
            </a:r>
            <a:r>
              <a:rPr lang="en-US" altLang="zh-CN" dirty="0"/>
              <a:t>x4</a:t>
            </a:r>
            <a:r>
              <a:rPr lang="zh-CN" altLang="zh-CN" dirty="0"/>
              <a:t>与第四因子的相关系数较大，故将第四因子命名为农村建设因子。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644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3"/>
          <p:cNvSpPr txBox="1"/>
          <p:nvPr/>
        </p:nvSpPr>
        <p:spPr>
          <a:xfrm>
            <a:off x="680935" y="281666"/>
            <a:ext cx="11118366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方差贡献率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833334" y="1064067"/>
            <a:ext cx="3910943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使用自带库                                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6525142" y="281666"/>
            <a:ext cx="3910943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不使用自带库                                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628846" y="2464902"/>
            <a:ext cx="2757623" cy="607447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384430" y="3538985"/>
            <a:ext cx="3962069" cy="128812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525142" y="1878409"/>
            <a:ext cx="4649524" cy="1539574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3" y="5169385"/>
            <a:ext cx="5945962" cy="58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277" y="4518992"/>
            <a:ext cx="6630179" cy="61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45" y="5907640"/>
            <a:ext cx="5929958" cy="61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615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72597"/>
              </p:ext>
            </p:extLst>
          </p:nvPr>
        </p:nvGraphicFramePr>
        <p:xfrm>
          <a:off x="3352797" y="356059"/>
          <a:ext cx="7712768" cy="62302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4096"/>
                <a:gridCol w="964096"/>
                <a:gridCol w="964096"/>
                <a:gridCol w="964096"/>
                <a:gridCol w="964096"/>
                <a:gridCol w="964096"/>
                <a:gridCol w="964096"/>
                <a:gridCol w="964096"/>
              </a:tblGrid>
              <a:tr h="194696"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900" kern="0" dirty="0">
                          <a:effectLst/>
                        </a:rPr>
                        <a:t>因子得分及排名 表</a:t>
                      </a:r>
                      <a:r>
                        <a:rPr lang="en-US" sz="900" kern="0" dirty="0">
                          <a:effectLst/>
                        </a:rPr>
                        <a:t>5.6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9469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 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Factor1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Factor2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Factor3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Factor4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score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rank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四川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1.169095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0.499019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0.17424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-0.15432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1.688039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湖南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0.63233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0.304674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-0.00723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0.058701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0.988474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河南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0.631425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0.214793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-0.03104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0.066482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0.88166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山东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0.45347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0.3563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-0.0748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0.077692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0.812665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河北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0.399549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0.218525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0.043781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-0.00995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0.651909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云南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0.709749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-0.16917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-0.08865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0.009325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0.461253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广西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0.524157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-0.09226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-0.06191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0.015002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0.384992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江西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0.440074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0.040718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-0.06085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-0.06769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0.352253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陕西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0.261196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-0.06652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0.117319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0.038336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0.350333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贵州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0.675115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-0.27922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-0.04249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-0.04692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0.306481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10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安徽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0.150645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-0.00142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-0.04829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0.068233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0.169171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湖北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0.045081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0.048312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-0.00472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0.058603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0.147273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10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浙江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-0.57303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0.679771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-0.03026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0.064931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0.141411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山西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0.20622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-0.15401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0.038053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-0.01266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0.077598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广东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0.0679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0.120366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-0.11368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-0.01839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0.056199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甘肃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0.45877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-0.37302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0.019092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-0.04956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0.055275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内蒙古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-0.19477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-0.09955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0.177952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0.01917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-0.0972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辽宁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-0.16259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0.007009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0.048174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-0.0111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-0.11852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新疆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0.106775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-0.20903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-0.00764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-0.01056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-0.12046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福建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-0.15895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0.105185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-0.08944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-0.0494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-0.1926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20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江苏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-0.42983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0.245226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-0.01706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0.006889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-0.19478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黑龙江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-0.27562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-0.08808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0.12277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-0.01551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-0.25644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重庆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-0.1331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-0.25258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-0.02067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-0.01395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-0.42029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吉林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-0.38508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-0.22167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0.052148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0.030635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-0.52396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宁夏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-0.28111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-0.45066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-0.00268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0.030598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-0.70385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20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海南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-0.17607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-0.36912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-0.1473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-0.02373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-0.71623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青海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-0.44123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-0.46963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0.078191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0.075081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-0.75759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27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北京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-1.26119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0.179658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0.055462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-0.02075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-1.04682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1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天津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-1.11975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0.06493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0.021489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-0.03484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-1.06818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29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  <a:tr h="1946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8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900" kern="0">
                          <a:effectLst/>
                        </a:rPr>
                        <a:t>上海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ctr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-1.33923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0.211453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-0.09996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-0.08034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>
                          <a:effectLst/>
                        </a:rPr>
                        <a:t>-1.30809</a:t>
                      </a:r>
                      <a:endParaRPr lang="zh-CN" sz="9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30</a:t>
                      </a:r>
                      <a:endParaRPr lang="zh-CN" sz="9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1191" marR="61191" marT="0" marB="0" anchor="b"/>
                </a:tc>
              </a:tr>
            </a:tbl>
          </a:graphicData>
        </a:graphic>
      </p:graphicFrame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2278" y="854104"/>
            <a:ext cx="3082124" cy="9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46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18488" y="3247645"/>
            <a:ext cx="5105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40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结果及建议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600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80" y="2287953"/>
            <a:ext cx="7056437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626" y="261939"/>
            <a:ext cx="5472113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7383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6957250" y="560095"/>
            <a:ext cx="439292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5">
              <a:lnSpc>
                <a:spcPct val="120000"/>
              </a:lnSpc>
            </a:pP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社会服务：四川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重视灾后经济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援建</a:t>
            </a: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社会保障制度完善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生活水平：浙江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大力实施统筹城乡发展战略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经济实力：内蒙古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资源丰富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</a:t>
            </a:r>
            <a:r>
              <a:rPr lang="en-US" altLang="zh-CN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名列前茅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农村建设：因子载荷小</a:t>
            </a: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相对平均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反面教材：上海</a:t>
            </a:r>
            <a:endParaRPr lang="zh-CN" altLang="en-US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过分重视中心城区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老城区多</a:t>
            </a:r>
            <a:endParaRPr lang="en-US" altLang="zh-CN" sz="20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经济压力大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3">
            <a:extLst>
              <a:ext uri="{FF2B5EF4-FFF2-40B4-BE49-F238E27FC236}">
                <a16:creationId xmlns="" xmlns:a16="http://schemas.microsoft.com/office/drawing/2014/main" id="{8452E011-16B3-4B08-B911-A163E12610FA}"/>
              </a:ext>
            </a:extLst>
          </p:cNvPr>
          <p:cNvSpPr txBox="1"/>
          <p:nvPr/>
        </p:nvSpPr>
        <p:spPr>
          <a:xfrm>
            <a:off x="680935" y="95626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结果分析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19998" y="1018956"/>
            <a:ext cx="6949428" cy="49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42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68093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1" name="Arc 8"/>
          <p:cNvSpPr/>
          <p:nvPr/>
        </p:nvSpPr>
        <p:spPr>
          <a:xfrm>
            <a:off x="680935" y="1859328"/>
            <a:ext cx="1525911" cy="1525911"/>
          </a:xfrm>
          <a:prstGeom prst="arc">
            <a:avLst>
              <a:gd name="adj1" fmla="val 16200000"/>
              <a:gd name="adj2" fmla="val 1601322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93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3" name="Arc 12"/>
          <p:cNvSpPr/>
          <p:nvPr/>
        </p:nvSpPr>
        <p:spPr>
          <a:xfrm>
            <a:off x="680935" y="4170562"/>
            <a:ext cx="1525911" cy="1525911"/>
          </a:xfrm>
          <a:prstGeom prst="arc">
            <a:avLst>
              <a:gd name="adj1" fmla="val 16200000"/>
              <a:gd name="adj2" fmla="val 1603938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16027000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4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6153797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5" y="9902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政策建议</a:t>
            </a:r>
            <a:endParaRPr lang="en-US" sz="36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7305" y="1730736"/>
            <a:ext cx="3754423" cy="17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重视农村经济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进一步强调惠农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22424" y="1787887"/>
            <a:ext cx="3754423" cy="15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加大对西部地区人力与物质的投入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22424" y="3926945"/>
            <a:ext cx="3754423" cy="198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推动农村教育、文化、医疗发展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2840" y="4266185"/>
            <a:ext cx="3754423" cy="135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重视社会服务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积极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社会保障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96298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3278538" y="3645874"/>
            <a:ext cx="2347430" cy="2336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19300278" flipH="1">
            <a:off x="4828940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5102662" y="3815885"/>
            <a:ext cx="6739017" cy="1041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8838" tIns="24419" rIns="48838" bIns="24419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43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WATCHING</a:t>
            </a:r>
            <a:endParaRPr lang="en-US" altLang="zh-CN" sz="4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02664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93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80935" y="2176751"/>
            <a:ext cx="10674420" cy="2013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229600" y="2176751"/>
            <a:ext cx="1679510" cy="2013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>
            <a:spLocks/>
          </p:cNvSpPr>
          <p:nvPr/>
        </p:nvSpPr>
        <p:spPr>
          <a:xfrm>
            <a:off x="1455634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09011" y="2177493"/>
            <a:ext cx="4596654" cy="2005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B0F0">
                  <a:lumMod val="10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>
            <a:spLocks/>
          </p:cNvSpPr>
          <p:nvPr/>
        </p:nvSpPr>
        <p:spPr>
          <a:xfrm>
            <a:off x="3193540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>
            <a:spLocks/>
          </p:cNvSpPr>
          <p:nvPr/>
        </p:nvSpPr>
        <p:spPr>
          <a:xfrm>
            <a:off x="7893707" y="2062684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095722" y="2169440"/>
            <a:ext cx="1259633" cy="208636"/>
          </a:xfrm>
          <a:prstGeom prst="roundRect">
            <a:avLst>
              <a:gd name="adj" fmla="val 50000"/>
            </a:avLst>
          </a:prstGeom>
          <a:solidFill>
            <a:srgbClr val="0F85F1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>
            <a:spLocks/>
          </p:cNvSpPr>
          <p:nvPr/>
        </p:nvSpPr>
        <p:spPr>
          <a:xfrm>
            <a:off x="9790224" y="206925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6392" y="2648938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提出“国民幸福指数”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9046" y="2656826"/>
            <a:ext cx="2982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N.T 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满意度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620255" y="2663887"/>
            <a:ext cx="2252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我国学术界热议阶段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34816" y="2640803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全国范围抽样调查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5123" y="3905414"/>
            <a:ext cx="2516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推动国家发展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7010" y="5700002"/>
            <a:ext cx="1823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3277452" y="4758612"/>
            <a:ext cx="632136" cy="648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/>
          <p:cNvSpPr/>
          <p:nvPr/>
        </p:nvSpPr>
        <p:spPr>
          <a:xfrm>
            <a:off x="2847071" y="4382948"/>
            <a:ext cx="1492898" cy="1400212"/>
          </a:xfrm>
          <a:prstGeom prst="mathMultiply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0800" y="3905414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幸福指数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0431" y="5580811"/>
            <a:ext cx="301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</a:t>
            </a:r>
            <a:r>
              <a:rPr lang="zh-CN" altLang="en-US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具表现力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2595" y="5572483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国家发展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下箭头 34"/>
          <p:cNvSpPr/>
          <p:nvPr/>
        </p:nvSpPr>
        <p:spPr>
          <a:xfrm rot="2474214">
            <a:off x="7036202" y="4547069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 rot="18965149">
            <a:off x="9221642" y="4538937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3" grpId="0" animBg="1"/>
      <p:bldP spid="18" grpId="0" animBg="1"/>
      <p:bldP spid="19" grpId="0" animBg="1"/>
      <p:bldP spid="22" grpId="0" animBg="1"/>
      <p:bldP spid="20" grpId="0" animBg="1"/>
      <p:bldP spid="24" grpId="0"/>
      <p:bldP spid="25" grpId="0"/>
      <p:bldP spid="27" grpId="0"/>
      <p:bldP spid="28" grpId="0"/>
      <p:bldP spid="10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 animBg="1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88046756"/>
              </p:ext>
            </p:extLst>
          </p:nvPr>
        </p:nvGraphicFramePr>
        <p:xfrm>
          <a:off x="849086" y="1353153"/>
          <a:ext cx="10431625" cy="520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863511854"/>
              </p:ext>
            </p:extLst>
          </p:nvPr>
        </p:nvGraphicFramePr>
        <p:xfrm>
          <a:off x="471578" y="2035681"/>
          <a:ext cx="4832181" cy="4089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639022656"/>
              </p:ext>
            </p:extLst>
          </p:nvPr>
        </p:nvGraphicFramePr>
        <p:xfrm>
          <a:off x="5950858" y="1482494"/>
          <a:ext cx="5863771" cy="468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突破口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431" y="2192693"/>
            <a:ext cx="6494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mtClean="0"/>
              <a:t>幸福指数</a:t>
            </a:r>
            <a:r>
              <a:rPr lang="zh-CN" altLang="en-US" sz="4000" dirty="0" smtClean="0"/>
              <a:t>的调查研究</a:t>
            </a:r>
            <a:r>
              <a:rPr lang="zh-CN" altLang="en-US" sz="4000" dirty="0"/>
              <a:t>方向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5313" y="4347408"/>
            <a:ext cx="3540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/>
              <a:t>不同</a:t>
            </a:r>
            <a:r>
              <a:rPr lang="zh-CN" altLang="en-US" sz="3000" dirty="0" smtClean="0"/>
              <a:t>省市间的差异</a:t>
            </a:r>
            <a:endParaRPr lang="zh-CN" alt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46603" y="4349700"/>
            <a:ext cx="2601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/>
              <a:t>我国</a:t>
            </a:r>
            <a:r>
              <a:rPr lang="zh-CN" altLang="en-US" sz="3000" smtClean="0"/>
              <a:t>农村</a:t>
            </a:r>
            <a:r>
              <a:rPr lang="zh-CN" altLang="en-US" sz="3000" dirty="0" smtClean="0"/>
              <a:t>居民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74946" y="3378271"/>
            <a:ext cx="5105473" cy="743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因子分析法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 dirty="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分析方法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1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2932" y="0"/>
            <a:ext cx="11446137" cy="5205933"/>
          </a:xfrm>
          <a:prstGeom prst="rect">
            <a:avLst/>
          </a:prstGeom>
          <a:solidFill>
            <a:srgbClr val="323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02023" y="-105655"/>
            <a:ext cx="11187954" cy="5186723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22555" y="524056"/>
            <a:ext cx="10146891" cy="337330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因子分析是</a:t>
            </a:r>
            <a:r>
              <a:rPr lang="zh-CN" altLang="en-US" sz="3600" dirty="0">
                <a:solidFill>
                  <a:schemeClr val="bg1"/>
                </a:solidFill>
              </a:rPr>
              <a:t>指研究从变量群中提取共性因子的统计技术，这里的共性因子指的是不同变量之间内在的隐藏因子</a:t>
            </a:r>
            <a:r>
              <a:rPr lang="zh-CN" altLang="en-US" sz="3600" dirty="0" smtClean="0">
                <a:solidFill>
                  <a:schemeClr val="bg1"/>
                </a:solidFill>
              </a:rPr>
              <a:t>。</a:t>
            </a:r>
            <a:endParaRPr lang="en-US" altLang="zh-CN" sz="3600" dirty="0" smtClean="0">
              <a:solidFill>
                <a:schemeClr val="bg1"/>
              </a:solidFill>
            </a:endParaRPr>
          </a:p>
          <a:p>
            <a:endParaRPr lang="en-US" altLang="zh-CN" sz="3600" dirty="0" smtClean="0">
              <a:solidFill>
                <a:schemeClr val="bg1"/>
              </a:solidFill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</a:rPr>
              <a:t>例如，某学生的</a:t>
            </a:r>
            <a:r>
              <a:rPr lang="zh-CN" altLang="en-US" sz="3600" dirty="0">
                <a:solidFill>
                  <a:schemeClr val="bg1"/>
                </a:solidFill>
              </a:rPr>
              <a:t>英语、数学、计算机成绩都很好，那么潜在的共性因子可能是智力水平高</a:t>
            </a:r>
            <a:r>
              <a:rPr lang="zh-CN" altLang="en-US" sz="3600" dirty="0" smtClean="0">
                <a:solidFill>
                  <a:schemeClr val="bg1"/>
                </a:solidFill>
              </a:rPr>
              <a:t>。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bg1">
                    <a:lumMod val="8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9279" y="3477689"/>
            <a:ext cx="853441" cy="339191"/>
          </a:xfrm>
          <a:prstGeom prst="rect">
            <a:avLst/>
          </a:prstGeom>
        </p:spPr>
      </p:pic>
      <p:sp>
        <p:nvSpPr>
          <p:cNvPr id="7" name="Shape 2702"/>
          <p:cNvSpPr/>
          <p:nvPr/>
        </p:nvSpPr>
        <p:spPr>
          <a:xfrm>
            <a:off x="5141326" y="4511965"/>
            <a:ext cx="286076" cy="28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535" tIns="19535" rIns="19535" bIns="19535" anchor="ctr"/>
          <a:lstStyle/>
          <a:p>
            <a:pPr algn="ctr" defTabSz="23441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8" name="Shape 2703"/>
          <p:cNvSpPr/>
          <p:nvPr/>
        </p:nvSpPr>
        <p:spPr>
          <a:xfrm>
            <a:off x="5952961" y="4511965"/>
            <a:ext cx="286076" cy="28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535" tIns="19535" rIns="19535" bIns="19535" anchor="ctr"/>
          <a:lstStyle/>
          <a:p>
            <a:pPr algn="ctr" defTabSz="23441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9" name="Shape 2708"/>
          <p:cNvSpPr/>
          <p:nvPr/>
        </p:nvSpPr>
        <p:spPr>
          <a:xfrm>
            <a:off x="6764597" y="4511965"/>
            <a:ext cx="286076" cy="287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19535" tIns="19535" rIns="19535" bIns="19535" anchor="ctr"/>
          <a:lstStyle/>
          <a:p>
            <a:pPr algn="ctr" defTabSz="234417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Arial"/>
              <a:ea typeface="Arial"/>
              <a:cs typeface="Arial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17232" y="5523443"/>
            <a:ext cx="3357535" cy="972645"/>
          </a:xfrm>
          <a:prstGeom prst="rect">
            <a:avLst/>
          </a:prstGeom>
        </p:spPr>
        <p:txBody>
          <a:bodyPr wrap="none" lIns="48838" tIns="24419" rIns="48838" bIns="24419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000" dirty="0" smtClean="0"/>
              <a:t>Factor</a:t>
            </a:r>
            <a:r>
              <a:rPr lang="en-US" altLang="zh-CN" sz="4000" dirty="0" smtClean="0">
                <a:solidFill>
                  <a:schemeClr val="bg1"/>
                </a:solidFill>
              </a:rPr>
              <a:t> </a:t>
            </a:r>
            <a:r>
              <a:rPr lang="en-US" altLang="zh-CN" sz="4000" dirty="0" smtClean="0"/>
              <a:t>Analysis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8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1749286" y="748747"/>
            <a:ext cx="8507896" cy="551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74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1595</Words>
  <Application>Microsoft Office PowerPoint</Application>
  <PresentationFormat>自定义</PresentationFormat>
  <Paragraphs>385</Paragraphs>
  <Slides>27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29" baseType="lpstr"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陈诺</dc:creator>
  <cp:lastModifiedBy>mathskiller</cp:lastModifiedBy>
  <cp:revision>70</cp:revision>
  <cp:lastPrinted>2019-01-07T05:00:06Z</cp:lastPrinted>
  <dcterms:created xsi:type="dcterms:W3CDTF">2017-12-22T02:01:49Z</dcterms:created>
  <dcterms:modified xsi:type="dcterms:W3CDTF">2019-01-09T14:30:53Z</dcterms:modified>
</cp:coreProperties>
</file>